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3" r:id="rId3"/>
    <p:sldId id="274" r:id="rId4"/>
    <p:sldId id="275" r:id="rId5"/>
    <p:sldId id="276" r:id="rId6"/>
    <p:sldId id="277" r:id="rId7"/>
    <p:sldId id="279" r:id="rId8"/>
    <p:sldId id="280" r:id="rId9"/>
    <p:sldId id="281" r:id="rId10"/>
    <p:sldId id="278" r:id="rId11"/>
    <p:sldId id="282" r:id="rId12"/>
    <p:sldId id="283" r:id="rId13"/>
    <p:sldId id="285" r:id="rId14"/>
    <p:sldId id="286" r:id="rId15"/>
    <p:sldId id="288" r:id="rId16"/>
    <p:sldId id="284" r:id="rId17"/>
    <p:sldId id="289" r:id="rId18"/>
    <p:sldId id="290" r:id="rId19"/>
    <p:sldId id="291" r:id="rId20"/>
    <p:sldId id="292" r:id="rId21"/>
    <p:sldId id="293" r:id="rId22"/>
    <p:sldId id="294" r:id="rId23"/>
    <p:sldId id="295" r:id="rId2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2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64626"/>
    <a:srgbClr val="424242"/>
    <a:srgbClr val="0148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1" autoAdjust="0"/>
    <p:restoredTop sz="99428" autoAdjust="0"/>
  </p:normalViewPr>
  <p:slideViewPr>
    <p:cSldViewPr snapToGrid="0" snapToObjects="1">
      <p:cViewPr>
        <p:scale>
          <a:sx n="131" d="100"/>
          <a:sy n="131" d="100"/>
        </p:scale>
        <p:origin x="176" y="96"/>
      </p:cViewPr>
      <p:guideLst>
        <p:guide orient="horz" pos="2120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5" y="0"/>
            <a:ext cx="4556125" cy="6858000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07136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7185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69908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8583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51865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360488"/>
            <a:ext cx="4038600" cy="41303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226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55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360488"/>
            <a:ext cx="4038600" cy="41306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GB" noProof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5491163"/>
            <a:ext cx="4038600" cy="5376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5921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anchor="ctr" anchorCtr="1"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6883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950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349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6950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anchor="t"/>
          <a:lstStyle>
            <a:lvl1pPr>
              <a:defRPr sz="2800" baseline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5" y="799353"/>
            <a:ext cx="8387705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800412"/>
            <a:ext cx="8226486" cy="4635496"/>
          </a:xfrm>
          <a:solidFill>
            <a:srgbClr val="D9D9D9"/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3799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 background file_Blu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9596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Yell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7554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 background file_Charcoal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443577"/>
          </a:xfrm>
        </p:spPr>
        <p:txBody>
          <a:bodyPr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2766" y="2248650"/>
            <a:ext cx="3947992" cy="8524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0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0"/>
            <a:ext cx="45989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016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r="38627"/>
          <a:stretch/>
        </p:blipFill>
        <p:spPr bwMode="auto">
          <a:xfrm>
            <a:off x="4546600" y="-8711"/>
            <a:ext cx="4597400" cy="687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9" r="28483"/>
          <a:stretch/>
        </p:blipFill>
        <p:spPr>
          <a:xfrm>
            <a:off x="4546600" y="0"/>
            <a:ext cx="4597399" cy="6898609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21369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 background file_Re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15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418354"/>
            <a:ext cx="4150358" cy="6017555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18380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7600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Placeholder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419100"/>
            <a:ext cx="40354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5905500"/>
            <a:ext cx="15367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71526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17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28pt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8900"/>
            <a:ext cx="8229600" cy="4767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Sub-heading Bold… 24pt</a:t>
            </a:r>
          </a:p>
          <a:p>
            <a:pPr lvl="0"/>
            <a:r>
              <a:rPr lang="en-US" dirty="0"/>
              <a:t>Add body copy </a:t>
            </a:r>
          </a:p>
          <a:p>
            <a:r>
              <a:rPr lang="en-US" dirty="0"/>
              <a:t>Add bullet point</a:t>
            </a:r>
          </a:p>
          <a:p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6356350"/>
            <a:ext cx="21336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Page </a:t>
            </a:r>
            <a:fld id="{3B11C02F-2186-5E4E-90C0-5210A150EF90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4" r:id="rId3"/>
    <p:sldLayoutId id="2147483715" r:id="rId4"/>
    <p:sldLayoutId id="2147483716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11" r:id="rId20"/>
    <p:sldLayoutId id="2147483712" r:id="rId21"/>
    <p:sldLayoutId id="2147483713" r:id="rId22"/>
    <p:sldLayoutId id="2147483714" r:id="rId23"/>
  </p:sldLayoutIdLst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563369"/>
          </a:xfrm>
        </p:spPr>
        <p:txBody>
          <a:bodyPr/>
          <a:lstStyle/>
          <a:p>
            <a:r>
              <a:rPr lang="en-US" dirty="0">
                <a:latin typeface="Tw Cen MT" charset="0"/>
              </a:rPr>
              <a:t>Evaluation of MEV Mitigation Technique</a:t>
            </a:r>
            <a:br>
              <a:rPr lang="en-US" dirty="0">
                <a:latin typeface="Tw Cen MT" charset="0"/>
              </a:rPr>
            </a:br>
            <a:br>
              <a:rPr lang="en-US" b="0" dirty="0">
                <a:solidFill>
                  <a:schemeClr val="tx1"/>
                </a:solidFill>
                <a:latin typeface="Tw Cen MT" charset="0"/>
              </a:rPr>
            </a:br>
            <a:endParaRPr lang="en-US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366941" y="3360968"/>
            <a:ext cx="3963817" cy="852488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55000" lnSpcReduction="20000"/>
          </a:bodyPr>
          <a:lstStyle/>
          <a:p>
            <a:pPr marL="0" indent="0">
              <a:buNone/>
            </a:pPr>
            <a:r>
              <a:rPr lang="en-US" b="1" dirty="0">
                <a:latin typeface="Tw Cen MT" charset="0"/>
              </a:rPr>
              <a:t>Presented by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Mohammad Saad Azam</a:t>
            </a: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Supervisor: Dr. Vincent </a:t>
            </a:r>
            <a:r>
              <a:rPr lang="en-US" dirty="0" err="1">
                <a:latin typeface="Tw Cen MT" charset="0"/>
              </a:rPr>
              <a:t>Gramoli</a:t>
            </a:r>
            <a:endParaRPr lang="en-US" dirty="0">
              <a:latin typeface="Tw Cen MT" charset="0"/>
            </a:endParaRPr>
          </a:p>
          <a:p>
            <a:pPr marL="0" indent="0">
              <a:buNone/>
            </a:pPr>
            <a:r>
              <a:rPr lang="en-US" dirty="0">
                <a:latin typeface="Tw Cen MT" charset="0"/>
              </a:rPr>
              <a:t>School of Computer Science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BA29E-8F5C-BF26-D932-A349FE7FC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EDACE8-9757-E3FE-F167-249766297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359925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/>
              <a:t>Fatal Front-running: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a custom contract to simulate an atomic smart contract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Run the experiment on unmodified 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Repeat on modified setup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graph of different levels of success&#10;&#10;Description automatically generated with medium confidence">
            <a:extLst>
              <a:ext uri="{FF2B5EF4-FFF2-40B4-BE49-F238E27FC236}">
                <a16:creationId xmlns:a16="http://schemas.microsoft.com/office/drawing/2014/main" id="{78BCF161-5700-A140-DEB0-F624B530C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2461809"/>
            <a:ext cx="4038600" cy="2322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599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67D87-8CCB-B0C1-DD8D-B49476132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460A1-5C40-E0E6-B3DD-23063A03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Results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C3123-6719-7B18-780E-29279EA7C2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255" y="3258766"/>
            <a:ext cx="7733489" cy="4459359"/>
          </a:xfrm>
        </p:spPr>
        <p:txBody>
          <a:bodyPr>
            <a:normAutofit/>
          </a:bodyPr>
          <a:lstStyle/>
          <a:p>
            <a:r>
              <a:rPr lang="en-US" dirty="0"/>
              <a:t>Sandwich attack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Simulate DAI/WETH Uniswap pool from 3 weeks of </a:t>
            </a:r>
            <a:r>
              <a:rPr lang="en-US" dirty="0" err="1"/>
              <a:t>Etherscan</a:t>
            </a:r>
            <a:r>
              <a:rPr lang="en-US" dirty="0"/>
              <a:t>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Repeat the test on vanilla setup and modified setup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Vary the chunk size to evaluate effects of chunk 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screenshot of a computer keyboard&#10;&#10;Description automatically generated">
            <a:extLst>
              <a:ext uri="{FF2B5EF4-FFF2-40B4-BE49-F238E27FC236}">
                <a16:creationId xmlns:a16="http://schemas.microsoft.com/office/drawing/2014/main" id="{23CBA810-9FDE-0A4D-0540-256C7D354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442" y="1260475"/>
            <a:ext cx="5439113" cy="18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95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38B77E0C-0062-0D10-792E-020D60C21E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4069" y="204542"/>
            <a:ext cx="7645942" cy="23062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FC736-1C0E-7F10-8AF5-3B0DC67160FC}"/>
              </a:ext>
            </a:extLst>
          </p:cNvPr>
          <p:cNvSpPr txBox="1"/>
          <p:nvPr/>
        </p:nvSpPr>
        <p:spPr>
          <a:xfrm>
            <a:off x="3414471" y="2608019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Default behavior (no mitigation)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C7D18-2656-6B04-E5AC-D6D7CEFAC1BC}"/>
              </a:ext>
            </a:extLst>
          </p:cNvPr>
          <p:cNvSpPr txBox="1"/>
          <p:nvPr/>
        </p:nvSpPr>
        <p:spPr>
          <a:xfrm>
            <a:off x="846306" y="3059668"/>
            <a:ext cx="7463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results indicating increasing profit with increasing user transaction amount; higher the amount greater the slippage</a:t>
            </a:r>
          </a:p>
        </p:txBody>
      </p:sp>
      <p:pic>
        <p:nvPicPr>
          <p:cNvPr id="9" name="Content Placeholder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CD88A333-3922-C116-F82B-80881774CD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33" r="-1" b="12435"/>
          <a:stretch/>
        </p:blipFill>
        <p:spPr>
          <a:xfrm>
            <a:off x="2598067" y="4104385"/>
            <a:ext cx="3471165" cy="19559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2237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C20C1-AD4A-DA34-745B-6A170BF9C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EDB687A-3206-3181-BA6E-E7B43CCB7D0E}"/>
              </a:ext>
            </a:extLst>
          </p:cNvPr>
          <p:cNvSpPr txBox="1"/>
          <p:nvPr/>
        </p:nvSpPr>
        <p:spPr>
          <a:xfrm>
            <a:off x="3414471" y="2608019"/>
            <a:ext cx="2396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Reordering only (chunk size =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8E9A76-E9D2-DC18-2C87-A4E3C845976F}"/>
              </a:ext>
            </a:extLst>
          </p:cNvPr>
          <p:cNvSpPr txBox="1"/>
          <p:nvPr/>
        </p:nvSpPr>
        <p:spPr>
          <a:xfrm>
            <a:off x="881023" y="3429000"/>
            <a:ext cx="74637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indicate effectiveness of reordering, attacker profits no longer guaranteed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Profit or loss vary in size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1/6 likely to make profit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1/6 likely to lose money (user makes profit)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4/6 to either make 0, or some amount in between</a:t>
            </a:r>
          </a:p>
        </p:txBody>
      </p:sp>
      <p:pic>
        <p:nvPicPr>
          <p:cNvPr id="3" name="Picture 2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7B014FF-89D2-D8EC-11E9-D385F1C22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71364"/>
            <a:ext cx="7772400" cy="24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50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6D950-0B9C-1DCA-25F0-F3D3CF097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5785B1-4B04-BEFB-BDA9-23B26D349A83}"/>
              </a:ext>
            </a:extLst>
          </p:cNvPr>
          <p:cNvSpPr txBox="1"/>
          <p:nvPr/>
        </p:nvSpPr>
        <p:spPr>
          <a:xfrm>
            <a:off x="3414471" y="2608019"/>
            <a:ext cx="2396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Reordering only (chunk size = 3)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09270-230B-6F40-7D0F-1DBBF63E278C}"/>
              </a:ext>
            </a:extLst>
          </p:cNvPr>
          <p:cNvSpPr txBox="1"/>
          <p:nvPr/>
        </p:nvSpPr>
        <p:spPr>
          <a:xfrm>
            <a:off x="881023" y="2885018"/>
            <a:ext cx="74637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Results indicate effectiveness of chunking – changes in profit/loss become much smaller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Dependent on original user transaction amount</a:t>
            </a:r>
          </a:p>
        </p:txBody>
      </p:sp>
      <p:pic>
        <p:nvPicPr>
          <p:cNvPr id="4" name="Picture 3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DA7F617-B1A4-EC6B-9D31-8679DF65D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56" y="199292"/>
            <a:ext cx="7772400" cy="2408727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6DB62EA-6354-9458-8054-D717F579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638881"/>
            <a:ext cx="7772400" cy="2404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CFFD8-872B-47CC-571B-ECDE7A8B0770}"/>
              </a:ext>
            </a:extLst>
          </p:cNvPr>
          <p:cNvSpPr txBox="1"/>
          <p:nvPr/>
        </p:nvSpPr>
        <p:spPr>
          <a:xfrm>
            <a:off x="3373595" y="6043752"/>
            <a:ext cx="2396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Reordering only (chunk size = 6)</a:t>
            </a:r>
          </a:p>
        </p:txBody>
      </p:sp>
    </p:spTree>
    <p:extLst>
      <p:ext uri="{BB962C8B-B14F-4D97-AF65-F5344CB8AC3E}">
        <p14:creationId xmlns:p14="http://schemas.microsoft.com/office/powerpoint/2010/main" val="418119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F65D5-8BC4-FAA9-CD56-D834F9339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9BA2-2868-E23F-25B9-0477DF6C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4B76A-0FEE-DDA2-E45A-73D50F0DF1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59925"/>
            <a:ext cx="797668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Scope: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address any sort of MEV attack, regardless of inner workings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Transactions still made public hence attacker has 50% of success for fatal-front runs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Attacker will still launch attacks if expected return outweighs potential losses (gas fee if attack fails)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Compared to commit-reveal, this is a disadvantage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Sandwich attacks (or attacks leveraging slippage) eliminated completely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Attacker as likely to make a profit or loss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Chunking reduces amount of profit/loss</a:t>
            </a:r>
          </a:p>
        </p:txBody>
      </p:sp>
    </p:spTree>
    <p:extLst>
      <p:ext uri="{BB962C8B-B14F-4D97-AF65-F5344CB8AC3E}">
        <p14:creationId xmlns:p14="http://schemas.microsoft.com/office/powerpoint/2010/main" val="929966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B6CA0-B734-E584-0EF2-473E864E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D8A7-6034-3ECA-8C6A-59577CD65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59925"/>
            <a:ext cx="7976681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Jostling: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Eliminates sandwich attacks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PGAs (Priority Gas Auction) eliminated completely as gas fee no longer determines position in a block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Leads to decreased competition for block 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More genuine transactions get included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Eliminates artificial gas price inflation</a:t>
            </a:r>
          </a:p>
        </p:txBody>
      </p:sp>
    </p:spTree>
    <p:extLst>
      <p:ext uri="{BB962C8B-B14F-4D97-AF65-F5344CB8AC3E}">
        <p14:creationId xmlns:p14="http://schemas.microsoft.com/office/powerpoint/2010/main" val="1313984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FE548-43F1-DC7E-CC3A-D599E41BF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5CAEE-7D9C-D1BC-229F-30D435E1A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26907-27FA-5132-5D3B-642F0B57E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59925"/>
            <a:ext cx="7976681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Jostling and Goodput: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Eliminates sandwich attacks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PGAs (Priority Gas Auction) eliminated completely as gas fee no longer determines position in a block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Leads to decreased competition for block space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More genuine transactions get included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Eliminates artificial gas price inflation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Negligible additional overhead (only on-chain space for seeds)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Goodput stays high</a:t>
            </a:r>
          </a:p>
        </p:txBody>
      </p:sp>
    </p:spTree>
    <p:extLst>
      <p:ext uri="{BB962C8B-B14F-4D97-AF65-F5344CB8AC3E}">
        <p14:creationId xmlns:p14="http://schemas.microsoft.com/office/powerpoint/2010/main" val="594440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AD010-12AA-1B12-46A4-2DCD414F5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CFCCC-5F76-5E0E-0129-74265315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2CF0-C88B-34A4-6D12-4AAF0D532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59925"/>
            <a:ext cx="797668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Delay: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Requires U number of blocks for finalization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Exact parameter can be tweaked, at least one block</a:t>
            </a:r>
          </a:p>
          <a:p>
            <a:pPr marL="457200" lvl="1" indent="0">
              <a:buNone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 Ethereum, can be swapped for RANDAO 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8E6F09F5-D6F8-5D2F-E985-677DEF439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076" y="2629949"/>
            <a:ext cx="4426085" cy="198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80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B0D9-F845-8E87-700F-0508B6FF2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6747-01D6-DE2A-27BA-9C9228899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AE305-91CD-B639-3CC4-EB20866966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59925"/>
            <a:ext cx="797668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Cost: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Introduces no extra cost to the blockchain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regular swaps (on CFMM based </a:t>
            </a:r>
            <a:r>
              <a:rPr lang="en-US" dirty="0" err="1"/>
              <a:t>DEXes</a:t>
            </a:r>
            <a:r>
              <a:rPr lang="en-US" dirty="0"/>
              <a:t>), introduces addition (expected) slippage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graph of different types of sales&#10;&#10;Description automatically generated with medium confidence">
            <a:extLst>
              <a:ext uri="{FF2B5EF4-FFF2-40B4-BE49-F238E27FC236}">
                <a16:creationId xmlns:a16="http://schemas.microsoft.com/office/drawing/2014/main" id="{826AC694-44CF-D4BB-8749-9F0030B24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521" y="3236756"/>
            <a:ext cx="3468721" cy="226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2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F556F-65AE-A2B5-3BE4-E90C65D4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7475"/>
            <a:ext cx="82296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Motivation – MEV and its Impact</a:t>
            </a:r>
          </a:p>
        </p:txBody>
      </p:sp>
      <p:pic>
        <p:nvPicPr>
          <p:cNvPr id="7" name="Content Placeholder 6" descr="A diagram of a mining pool&#10;&#10;Description automatically generated">
            <a:extLst>
              <a:ext uri="{FF2B5EF4-FFF2-40B4-BE49-F238E27FC236}">
                <a16:creationId xmlns:a16="http://schemas.microsoft.com/office/drawing/2014/main" id="{4E581A08-70D9-F1EA-8BD8-E509F6814C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734415"/>
            <a:ext cx="4038600" cy="1776982"/>
          </a:xfrm>
          <a:noFill/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C59D6A-E732-8FBD-E053-BEE28C077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59925"/>
            <a:ext cx="4038600" cy="45259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AU" sz="2200" b="1" dirty="0"/>
              <a:t>Untapped Resources</a:t>
            </a:r>
            <a:r>
              <a:rPr lang="en-AU" sz="2200" dirty="0"/>
              <a:t>: MEV (Maximal Extractable Value) refers to value that can be extracted by reordering, inserting, or censoring transactions in a blockchain.</a:t>
            </a:r>
          </a:p>
          <a:p>
            <a:pPr>
              <a:lnSpc>
                <a:spcPct val="90000"/>
              </a:lnSpc>
            </a:pPr>
            <a:endParaRPr lang="en-AU" sz="2200" dirty="0"/>
          </a:p>
          <a:p>
            <a:pPr>
              <a:lnSpc>
                <a:spcPct val="90000"/>
              </a:lnSpc>
            </a:pPr>
            <a:r>
              <a:rPr lang="en-AU" sz="2200" b="1" dirty="0"/>
              <a:t>Manipulatable by Transaction Ordering</a:t>
            </a:r>
            <a:r>
              <a:rPr lang="en-AU" sz="2200" dirty="0"/>
              <a:t>: The ability to control transaction sequencing allows validators to exploit opportunities, often at the expense of fairness and user profits.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39019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1B6D-ED4B-02C0-3136-197005E65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8C2B8-F1AF-83CC-F38D-AEE3C9D5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B339B-FAA8-4610-2082-74A943F45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59925"/>
            <a:ext cx="7976681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Cost: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Slippage higher for transactions of bigger size – constant depending on the chunk size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Negligible for real-world scenarios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graph with blue and black bars&#10;&#10;Description automatically generated">
            <a:extLst>
              <a:ext uri="{FF2B5EF4-FFF2-40B4-BE49-F238E27FC236}">
                <a16:creationId xmlns:a16="http://schemas.microsoft.com/office/drawing/2014/main" id="{DBE48C04-A30E-6F8C-E415-23AB2E39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536" y="2594447"/>
            <a:ext cx="4480006" cy="256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0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0C07A-258C-F316-78AC-4B8368664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655A5-431D-F45C-411D-3C151D36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B2B8C-4C7D-93B9-C25E-BFF8C8C267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59927"/>
            <a:ext cx="7976681" cy="1830746"/>
          </a:xfrm>
        </p:spPr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Can be implemented on existing blockchain without introducing consensus changes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(Fatal) Front-running becomes a gamble, however not eliminated entirely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Introduces a minimum of one block of delay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May or may not be acceptable depending on blockchain requirements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diagram of a spider web&#10;&#10;Description automatically generated">
            <a:extLst>
              <a:ext uri="{FF2B5EF4-FFF2-40B4-BE49-F238E27FC236}">
                <a16:creationId xmlns:a16="http://schemas.microsoft.com/office/drawing/2014/main" id="{2C9B3DF8-F1FC-DEC6-708A-714763AB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116" y="3067987"/>
            <a:ext cx="4024684" cy="34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24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023B0-298F-71F1-3518-06F728D5C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FA8A-2FC1-4C51-CD95-5EBAF5CAA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E08C-BFE7-E8BF-AEA3-6CF66DE59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359925"/>
            <a:ext cx="7976681" cy="452596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Ethereum already has a randomness generator built in, RANDAO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Not perfect, however control over RANDAO is limited to one bit – sufficient entropy for hash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Protocol can be upgraded to rely on only one leader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Bigger dataset for evaluation, different AMMs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41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3BDC-99E9-BDC7-5BA6-D8EE65EA9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4" y="1797599"/>
            <a:ext cx="3948874" cy="1322972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Questions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4840090-65F8-25D4-33FC-FF4B307776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41" y="3360968"/>
            <a:ext cx="3963817" cy="852488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4518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0269-8EF9-D144-704F-0E6EAF03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84" y="348302"/>
            <a:ext cx="8388586" cy="443577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/>
              <a:t>Automated Market Makers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94FCD-2B4F-1FF3-EB62-73AD6D0E69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2765" y="799352"/>
            <a:ext cx="8387705" cy="1823531"/>
          </a:xfrm>
        </p:spPr>
        <p:txBody>
          <a:bodyPr>
            <a:normAutofit lnSpcReduction="10000"/>
          </a:bodyPr>
          <a:lstStyle/>
          <a:p>
            <a:r>
              <a:rPr lang="en-AU" sz="1700" b="1" dirty="0"/>
              <a:t>CFMM-Based DEXs</a:t>
            </a:r>
            <a:r>
              <a:rPr lang="en-AU" sz="1700" dirty="0"/>
              <a:t>: determine trade prices based on reserve ratios</a:t>
            </a:r>
          </a:p>
          <a:p>
            <a:endParaRPr lang="en-AU" sz="1700" dirty="0"/>
          </a:p>
          <a:p>
            <a:r>
              <a:rPr lang="en-AU" sz="1700" b="1" dirty="0"/>
              <a:t>Sandwich Attacks</a:t>
            </a:r>
            <a:r>
              <a:rPr lang="en-AU" sz="1700" dirty="0"/>
              <a:t>: exploit transaction positions in the pool, extract profits at the expense of users</a:t>
            </a:r>
          </a:p>
          <a:p>
            <a:endParaRPr lang="en-AU" sz="1700" dirty="0"/>
          </a:p>
          <a:p>
            <a:r>
              <a:rPr lang="en-AU" sz="1700" b="1" dirty="0"/>
              <a:t>Front-Running Attacks</a:t>
            </a:r>
            <a:r>
              <a:rPr lang="en-AU" sz="1700" dirty="0"/>
              <a:t>:</a:t>
            </a:r>
            <a:r>
              <a:rPr lang="en-AU" sz="1400" dirty="0"/>
              <a:t> </a:t>
            </a:r>
            <a:r>
              <a:rPr lang="en-AU" sz="1700" dirty="0"/>
              <a:t>exploit transaction ordering by placing trades ahead of user transactions, rendering them less effective or invalid</a:t>
            </a:r>
            <a:endParaRPr lang="en-US" sz="2200" dirty="0"/>
          </a:p>
        </p:txBody>
      </p:sp>
      <p:pic>
        <p:nvPicPr>
          <p:cNvPr id="6" name="Content Placeholder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F17FA260-CEF0-08FA-7078-BADCFDE2F51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12433" r="-1" b="12435"/>
          <a:stretch/>
        </p:blipFill>
        <p:spPr>
          <a:xfrm>
            <a:off x="341249" y="3011657"/>
            <a:ext cx="4230751" cy="2383962"/>
          </a:xfrm>
          <a:noFill/>
        </p:spPr>
      </p:pic>
      <p:pic>
        <p:nvPicPr>
          <p:cNvPr id="8" name="Picture 7" descr="A close-up of a keyboard&#10;&#10;Description automatically generated">
            <a:extLst>
              <a:ext uri="{FF2B5EF4-FFF2-40B4-BE49-F238E27FC236}">
                <a16:creationId xmlns:a16="http://schemas.microsoft.com/office/drawing/2014/main" id="{28B77311-1237-596A-0209-E68165E4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37" y="3808874"/>
            <a:ext cx="3330446" cy="8524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EC1642-3CD6-C56F-F1DC-1A9BAAFEA25C}"/>
              </a:ext>
            </a:extLst>
          </p:cNvPr>
          <p:cNvSpPr txBox="1"/>
          <p:nvPr/>
        </p:nvSpPr>
        <p:spPr>
          <a:xfrm>
            <a:off x="1022901" y="5415065"/>
            <a:ext cx="19223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Sandwiching transactions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7DF7B-54CA-D7DE-4DFE-CF80CD2B0192}"/>
              </a:ext>
            </a:extLst>
          </p:cNvPr>
          <p:cNvSpPr txBox="1"/>
          <p:nvPr/>
        </p:nvSpPr>
        <p:spPr>
          <a:xfrm>
            <a:off x="5682749" y="5415065"/>
            <a:ext cx="1975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Front-running transactions</a:t>
            </a:r>
          </a:p>
        </p:txBody>
      </p:sp>
    </p:spTree>
    <p:extLst>
      <p:ext uri="{BB962C8B-B14F-4D97-AF65-F5344CB8AC3E}">
        <p14:creationId xmlns:p14="http://schemas.microsoft.com/office/powerpoint/2010/main" val="381512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12E0-DC5C-7B8D-B476-6EC79B5C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literature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54215-F26C-FF78-2D8A-76E994157A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8147" y="1172330"/>
            <a:ext cx="8387705" cy="4542669"/>
          </a:xfrm>
        </p:spPr>
        <p:txBody>
          <a:bodyPr>
            <a:noAutofit/>
          </a:bodyPr>
          <a:lstStyle/>
          <a:p>
            <a:r>
              <a:rPr lang="en-AU" sz="2000" b="1" dirty="0"/>
              <a:t>MEV Exploitation</a:t>
            </a:r>
            <a:r>
              <a:rPr lang="en-AU" sz="20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 Literature exploring MEV bots [FlashBoys2.0]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 Survey MEV attack surfaces [</a:t>
            </a:r>
            <a:r>
              <a:rPr lang="en-AU" sz="2000" dirty="0" err="1"/>
              <a:t>HowDarkIsTheForest</a:t>
            </a:r>
            <a:r>
              <a:rPr lang="en-AU" sz="2000" dirty="0"/>
              <a:t>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 Formalize MEV extraction [Specter]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 Survey existing mitigation techniques [Preventing Transaction Reordering]</a:t>
            </a:r>
          </a:p>
          <a:p>
            <a:endParaRPr lang="en-AU" sz="2000" dirty="0"/>
          </a:p>
          <a:p>
            <a:pPr lvl="1"/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215481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D88AE-569E-0A6E-4286-02C65C2ACD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2765" y="799352"/>
            <a:ext cx="8387705" cy="5474987"/>
          </a:xfrm>
        </p:spPr>
        <p:txBody>
          <a:bodyPr>
            <a:normAutofit/>
          </a:bodyPr>
          <a:lstStyle/>
          <a:p>
            <a:r>
              <a:rPr lang="en-AU" b="1" dirty="0"/>
              <a:t>Mitigation Techniques</a:t>
            </a:r>
            <a:r>
              <a:rPr lang="en-AU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There exist several proposed mitigation techniques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Some require change in protocols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 Solutions like [Lyra], [Themis], [Pompeii]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 Not all guard against a rushing adversary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 Others can be adapted into existing blockchains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 Commit-and-Reveal schemes obfuscate transaction details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 Time-based fairness consolidate ordering based on when the transactions arrive at a majority of nodes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dirty="0"/>
              <a:t> Third party services which centralize the ordering, like </a:t>
            </a:r>
            <a:r>
              <a:rPr lang="en-AU" dirty="0" err="1"/>
              <a:t>Flashbots</a:t>
            </a:r>
            <a:r>
              <a:rPr lang="en-AU" dirty="0"/>
              <a:t>, Eden or </a:t>
            </a:r>
            <a:r>
              <a:rPr lang="en-AU" dirty="0" err="1"/>
              <a:t>OpenMEV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Most proposed solutions are tested theoretically and not on real-world scenarios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036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C4DB2-6E34-2B84-96EF-61AD8A3BE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74D62-97F7-F2DF-3463-1763367A64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2765" y="1149549"/>
            <a:ext cx="8387705" cy="119481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evaluate a proposed mitigation technique, “Eating Sandwiches: Modular and lightweight elimination of transaction reordering attacks ”, in a real-world setting 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diagram of a blockchain&#10;&#10;Description automatically generated">
            <a:extLst>
              <a:ext uri="{FF2B5EF4-FFF2-40B4-BE49-F238E27FC236}">
                <a16:creationId xmlns:a16="http://schemas.microsoft.com/office/drawing/2014/main" id="{154C3205-BA53-8BFE-69A5-B867CA0E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663" y="2344367"/>
            <a:ext cx="4115715" cy="3502586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EB9C72-672B-075C-1056-7BC236BD5E82}"/>
              </a:ext>
            </a:extLst>
          </p:cNvPr>
          <p:cNvSpPr txBox="1">
            <a:spLocks/>
          </p:cNvSpPr>
          <p:nvPr/>
        </p:nvSpPr>
        <p:spPr>
          <a:xfrm>
            <a:off x="1828941" y="6052856"/>
            <a:ext cx="8387705" cy="1194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Lucida Grande" charset="0"/>
              <a:buNone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Our test network consists of 4 full nodes, using Geth and Prysm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893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680D0-0FE9-89E6-9929-876362689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deploy </a:t>
            </a:r>
            <a:r>
              <a:rPr lang="en-US" dirty="0" err="1"/>
              <a:t>UniSwap</a:t>
            </a:r>
            <a:r>
              <a:rPr lang="en-US" dirty="0"/>
              <a:t> V2 contracts, and several other helping contracts</a:t>
            </a:r>
          </a:p>
        </p:txBody>
      </p:sp>
      <p:pic>
        <p:nvPicPr>
          <p:cNvPr id="6" name="Picture 5" descr="A diagram of a blockchain&#10;&#10;Description automatically generated">
            <a:extLst>
              <a:ext uri="{FF2B5EF4-FFF2-40B4-BE49-F238E27FC236}">
                <a16:creationId xmlns:a16="http://schemas.microsoft.com/office/drawing/2014/main" id="{39E8CAF8-9C8F-2EE4-7406-D89EAA154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491" y="1651841"/>
            <a:ext cx="3819018" cy="3327298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E038A21-7020-9907-F4BD-189B5D6E49F5}"/>
              </a:ext>
            </a:extLst>
          </p:cNvPr>
          <p:cNvSpPr txBox="1">
            <a:spLocks/>
          </p:cNvSpPr>
          <p:nvPr/>
        </p:nvSpPr>
        <p:spPr>
          <a:xfrm>
            <a:off x="382765" y="5206159"/>
            <a:ext cx="8387705" cy="1194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Lucida Grande" charset="0"/>
              <a:buNone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also deploy a custom sandwich bot to monitor the transaction pool and mount sandwiching attacks on viable swaps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56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D3000-4088-682B-1D94-72D044408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F3BC7-1434-F46D-9826-6E9E1A6521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2765" y="1156502"/>
            <a:ext cx="8387705" cy="8524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Protocol makes use leaders from previous blocks to generate partial seeds</a:t>
            </a:r>
          </a:p>
        </p:txBody>
      </p:sp>
      <p:pic>
        <p:nvPicPr>
          <p:cNvPr id="12" name="Picture 11" descr="A diagram of a graph&#10;&#10;Description automatically generated">
            <a:extLst>
              <a:ext uri="{FF2B5EF4-FFF2-40B4-BE49-F238E27FC236}">
                <a16:creationId xmlns:a16="http://schemas.microsoft.com/office/drawing/2014/main" id="{5C3AE1A9-C539-1F4E-41E3-47AA4C89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55" y="2128496"/>
            <a:ext cx="5933377" cy="2783867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27C1A21-A7C4-5FFA-3173-926A61D03EC7}"/>
              </a:ext>
            </a:extLst>
          </p:cNvPr>
          <p:cNvSpPr txBox="1">
            <a:spLocks/>
          </p:cNvSpPr>
          <p:nvPr/>
        </p:nvSpPr>
        <p:spPr>
          <a:xfrm>
            <a:off x="515708" y="5017915"/>
            <a:ext cx="8387705" cy="85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Lucida Grande" charset="0"/>
              <a:buNone/>
              <a:defRPr sz="24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1pPr>
            <a:lvl2pPr marL="4572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2pPr>
            <a:lvl3pPr marL="9144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3pPr>
            <a:lvl4pPr marL="13716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4pPr>
            <a:lvl5pPr marL="1828800" indent="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/>
                </a:solidFill>
                <a:latin typeface="Tw Cen MT"/>
                <a:ea typeface="ＭＳ Ｐゴシック" charset="0"/>
                <a:cs typeface="Tw Cen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Commitment to the seeds are stored and once the block is mined the ordering is determined with the new combined seed</a:t>
            </a:r>
          </a:p>
        </p:txBody>
      </p:sp>
    </p:spTree>
    <p:extLst>
      <p:ext uri="{BB962C8B-B14F-4D97-AF65-F5344CB8AC3E}">
        <p14:creationId xmlns:p14="http://schemas.microsoft.com/office/powerpoint/2010/main" val="240293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E84C2-FF20-585B-C803-96B501ECCF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8147" y="1081456"/>
            <a:ext cx="8387705" cy="174929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transactions in the block are then chunked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chunked transactions are then permuted according to the random value</a:t>
            </a:r>
          </a:p>
        </p:txBody>
      </p:sp>
      <p:pic>
        <p:nvPicPr>
          <p:cNvPr id="11" name="Picture 10" descr="A diagram of a block&#10;&#10;Description automatically generated">
            <a:extLst>
              <a:ext uri="{FF2B5EF4-FFF2-40B4-BE49-F238E27FC236}">
                <a16:creationId xmlns:a16="http://schemas.microsoft.com/office/drawing/2014/main" id="{9BF7216C-2B46-1517-F651-9ACF6AA51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96" y="2682537"/>
            <a:ext cx="66802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09847"/>
      </p:ext>
    </p:extLst>
  </p:cSld>
  <p:clrMapOvr>
    <a:masterClrMapping/>
  </p:clrMapOvr>
</p:sld>
</file>

<file path=ppt/theme/theme1.xml><?xml version="1.0" encoding="utf-8"?>
<a:theme xmlns:a="http://schemas.openxmlformats.org/drawingml/2006/main" name="PPT-template-standard_August15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PPT-template-standard_August15</Template>
  <TotalTime>261</TotalTime>
  <Words>902</Words>
  <Application>Microsoft Macintosh PowerPoint</Application>
  <PresentationFormat>On-screen Show (4:3)</PresentationFormat>
  <Paragraphs>150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Lucida Grande</vt:lpstr>
      <vt:lpstr>Tw Cen MT</vt:lpstr>
      <vt:lpstr>PPT-template-standard_August15</vt:lpstr>
      <vt:lpstr>Evaluation of MEV Mitigation Technique  </vt:lpstr>
      <vt:lpstr>Motivation – MEV and its Impact</vt:lpstr>
      <vt:lpstr>Automated Market Makers </vt:lpstr>
      <vt:lpstr>Background literature</vt:lpstr>
      <vt:lpstr>PowerPoint Presentation</vt:lpstr>
      <vt:lpstr>Methodology</vt:lpstr>
      <vt:lpstr>PowerPoint Presentation</vt:lpstr>
      <vt:lpstr>Implementation of protocol</vt:lpstr>
      <vt:lpstr>PowerPoint Presentation</vt:lpstr>
      <vt:lpstr>Results </vt:lpstr>
      <vt:lpstr>Results </vt:lpstr>
      <vt:lpstr>PowerPoint Presentation</vt:lpstr>
      <vt:lpstr>PowerPoint Presentation</vt:lpstr>
      <vt:lpstr>PowerPoint Presentation</vt:lpstr>
      <vt:lpstr>Discussion</vt:lpstr>
      <vt:lpstr>Discussion</vt:lpstr>
      <vt:lpstr>Discussion</vt:lpstr>
      <vt:lpstr>Discussion</vt:lpstr>
      <vt:lpstr>Discussion</vt:lpstr>
      <vt:lpstr>Discussion</vt:lpstr>
      <vt:lpstr>Conclusion</vt:lpstr>
      <vt:lpstr>Future work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Saad Azam</dc:creator>
  <cp:lastModifiedBy>Mohammad Saad Azam</cp:lastModifiedBy>
  <cp:revision>2</cp:revision>
  <cp:lastPrinted>2015-06-26T01:12:18Z</cp:lastPrinted>
  <dcterms:created xsi:type="dcterms:W3CDTF">2024-11-18T08:29:55Z</dcterms:created>
  <dcterms:modified xsi:type="dcterms:W3CDTF">2024-11-18T12:50:58Z</dcterms:modified>
</cp:coreProperties>
</file>